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8FDD0D7D-1796-4B77-BA6B-84DB778E320B@fastwebnet.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sz="2800" b="1" dirty="0"/>
            </a:br>
            <a:br>
              <a:rPr lang="it-IT" sz="2800" b="1" dirty="0"/>
            </a:br>
            <a:br>
              <a:rPr lang="it-IT" sz="2800" b="1" dirty="0"/>
            </a:br>
            <a:br>
              <a:rPr lang="it-IT" sz="2800" b="1" dirty="0"/>
            </a:b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3733" y="3657597"/>
            <a:ext cx="7484533" cy="1320802"/>
          </a:xfrm>
        </p:spPr>
        <p:txBody>
          <a:bodyPr>
            <a:noAutofit/>
          </a:bodyPr>
          <a:lstStyle/>
          <a:p>
            <a:r>
              <a:rPr lang="it-IT" sz="2500" b="1" dirty="0">
                <a:solidFill>
                  <a:srgbClr val="0070C0"/>
                </a:solidFill>
              </a:rPr>
              <a:t>UN PIANO PER IL PAESE</a:t>
            </a:r>
            <a:br>
              <a:rPr lang="it-IT" sz="2500" dirty="0">
                <a:solidFill>
                  <a:srgbClr val="0070C0"/>
                </a:solidFill>
              </a:rPr>
            </a:br>
            <a:r>
              <a:rPr lang="it-IT" sz="2500" b="1" dirty="0">
                <a:solidFill>
                  <a:srgbClr val="0070C0"/>
                </a:solidFill>
              </a:rPr>
              <a:t>STRATEGIA, PROGETTI, </a:t>
            </a:r>
            <a:br>
              <a:rPr lang="it-IT" sz="2500" dirty="0">
                <a:solidFill>
                  <a:srgbClr val="0070C0"/>
                </a:solidFill>
              </a:rPr>
            </a:br>
            <a:r>
              <a:rPr lang="it-IT" sz="2500" b="1" dirty="0">
                <a:solidFill>
                  <a:srgbClr val="0070C0"/>
                </a:solidFill>
              </a:rPr>
              <a:t>CAMBIAMENTI PER IL FUTURO DELL’ITALIA</a:t>
            </a:r>
            <a:endParaRPr lang="it-IT" sz="2500" dirty="0">
              <a:solidFill>
                <a:srgbClr val="0070C0"/>
              </a:solidFill>
            </a:endParaRPr>
          </a:p>
          <a:p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1026" name="5187598b-c8ed-4b63-ab7b-f356d5b5eb7a" descr="cid:8FDD0D7D-1796-4B77-BA6B-84DB778E320B@fastwebnet.it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2" y="1576914"/>
            <a:ext cx="280987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30FA5-F2A8-4093-9E5B-1A206D81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A4B7DB-0200-452B-AC27-4D8CA487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b="1" u="sng" dirty="0">
                <a:solidFill>
                  <a:srgbClr val="0070C0"/>
                </a:solidFill>
              </a:rPr>
              <a:t>Riduzione del cuneo fiscale</a:t>
            </a:r>
          </a:p>
          <a:p>
            <a:r>
              <a:rPr lang="it-IT" sz="3600" b="1" u="sng" dirty="0">
                <a:solidFill>
                  <a:srgbClr val="0070C0"/>
                </a:solidFill>
              </a:rPr>
              <a:t>Contrasto dell’economia sommersa</a:t>
            </a:r>
          </a:p>
          <a:p>
            <a:r>
              <a:rPr lang="it-IT" sz="3600" b="1" u="sng" dirty="0">
                <a:solidFill>
                  <a:srgbClr val="0070C0"/>
                </a:solidFill>
              </a:rPr>
              <a:t>Misure di contrasto all’evasione ed elusione fiscale</a:t>
            </a: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0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175" y="982132"/>
            <a:ext cx="10658475" cy="1303867"/>
          </a:xfrm>
        </p:spPr>
        <p:txBody>
          <a:bodyPr>
            <a:noAutofit/>
          </a:bodyPr>
          <a:lstStyle/>
          <a:p>
            <a:br>
              <a:rPr lang="it-IT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u="sng" dirty="0">
                <a:solidFill>
                  <a:srgbClr val="C00000"/>
                </a:solidFill>
              </a:rPr>
              <a:t>PREVIDENZA </a:t>
            </a:r>
            <a:br>
              <a:rPr lang="it-IT" sz="4800" u="sng" dirty="0">
                <a:solidFill>
                  <a:srgbClr val="C00000"/>
                </a:solidFill>
              </a:rPr>
            </a:br>
            <a:br>
              <a:rPr lang="it-IT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b="1" dirty="0">
                <a:solidFill>
                  <a:srgbClr val="0070C0"/>
                </a:solidFill>
              </a:rPr>
              <a:t>Riforma pensionistica: flessibilità in uscita, previdenza complementare, separazione tra previdenza ed assistenza, pensioni di reversibilità e  revisione delle misure in materia previdenziale adottate con la legge di bilancio 2019 e detassazione in rapporto all’età.</a:t>
            </a:r>
          </a:p>
          <a:p>
            <a:r>
              <a:rPr lang="it-IT" sz="2600" b="1" dirty="0">
                <a:solidFill>
                  <a:srgbClr val="0070C0"/>
                </a:solidFill>
              </a:rPr>
              <a:t>Giovani e lavoratori discontinui: staffetta giovani - senior, misure a sostegno delle pensioni, valorizzazione periodi di formazione.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7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ED302-41BB-48EA-83A4-6719E0FA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>
                <a:solidFill>
                  <a:srgbClr val="C00000"/>
                </a:solidFill>
              </a:rPr>
              <a:t>RILANCIO E SVILUPPO SOSTENIBILE DELL’ITALIA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98AF1-2DD8-4F02-B467-A4938089B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b="1" dirty="0">
                <a:solidFill>
                  <a:srgbClr val="0070C0"/>
                </a:solidFill>
              </a:rPr>
              <a:t>Aree di intervento e proposte </a:t>
            </a:r>
          </a:p>
        </p:txBody>
      </p:sp>
    </p:spTree>
    <p:extLst>
      <p:ext uri="{BB962C8B-B14F-4D97-AF65-F5344CB8AC3E}">
        <p14:creationId xmlns:p14="http://schemas.microsoft.com/office/powerpoint/2010/main" val="199122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b="1" u="sng" dirty="0">
                <a:solidFill>
                  <a:srgbClr val="C00000"/>
                </a:solidFill>
              </a:rPr>
              <a:t>INVESTIMENTI</a:t>
            </a:r>
            <a:br>
              <a:rPr lang="it-IT" sz="6000" dirty="0">
                <a:solidFill>
                  <a:srgbClr val="C00000"/>
                </a:solidFill>
              </a:rPr>
            </a:b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70C0"/>
                </a:solidFill>
              </a:rPr>
              <a:t>Infrastrutture ed energie rinnovabili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Digitalizzazione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Patrimoni distintivi del Paese</a:t>
            </a:r>
            <a:endParaRPr lang="it-IT" sz="4000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8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b="1" u="sng" dirty="0">
                <a:solidFill>
                  <a:srgbClr val="C00000"/>
                </a:solidFill>
              </a:rPr>
              <a:t>LAVORO</a:t>
            </a:r>
            <a:br>
              <a:rPr lang="it-IT" sz="6000" u="sng" dirty="0">
                <a:solidFill>
                  <a:srgbClr val="C00000"/>
                </a:solidFill>
              </a:rPr>
            </a:b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70C0"/>
                </a:solidFill>
              </a:rPr>
              <a:t>Occupazione e Imprese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Giovani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Parità di genere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Sicurezza sul lavoro e prevenzione</a:t>
            </a:r>
            <a:endParaRPr lang="it-IT" sz="4000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353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u="sng" dirty="0">
                <a:solidFill>
                  <a:srgbClr val="C00000"/>
                </a:solidFill>
              </a:rPr>
              <a:t>PUBBLICA AMMINISTRAZIONE</a:t>
            </a:r>
            <a:br>
              <a:rPr lang="it-IT" sz="4800" u="sng" dirty="0">
                <a:solidFill>
                  <a:srgbClr val="C00000"/>
                </a:solidFill>
              </a:rPr>
            </a:br>
            <a:endParaRPr lang="it-IT" sz="4800" u="sng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Digitalizzazione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 err="1">
                <a:solidFill>
                  <a:srgbClr val="0070C0"/>
                </a:solidFill>
              </a:rPr>
              <a:t>Efficientamento</a:t>
            </a:r>
            <a:r>
              <a:rPr lang="it-IT" sz="4000" b="1" dirty="0">
                <a:solidFill>
                  <a:srgbClr val="0070C0"/>
                </a:solidFill>
              </a:rPr>
              <a:t> della PA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Semplificazione e sburocratizzazione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Formazione del personale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dirty="0">
                <a:solidFill>
                  <a:srgbClr val="0070C0"/>
                </a:solidFill>
              </a:rPr>
              <a:t>Smart </a:t>
            </a:r>
            <a:r>
              <a:rPr lang="it-IT" sz="4000" b="1" dirty="0" err="1">
                <a:solidFill>
                  <a:srgbClr val="0070C0"/>
                </a:solidFill>
              </a:rPr>
              <a:t>working</a:t>
            </a:r>
            <a:endParaRPr lang="it-IT" sz="4000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24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175" y="982132"/>
            <a:ext cx="10658475" cy="1303867"/>
          </a:xfrm>
        </p:spPr>
        <p:txBody>
          <a:bodyPr>
            <a:noAutofit/>
          </a:bodyPr>
          <a:lstStyle/>
          <a:p>
            <a:br>
              <a:rPr lang="it-IT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ISTRUZIONE</a:t>
            </a:r>
            <a:br>
              <a:rPr lang="it-IT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FORMAZIONE E RICERCA</a:t>
            </a:r>
            <a:br>
              <a:rPr lang="it-IT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0070C0"/>
                </a:solidFill>
              </a:rPr>
              <a:t>Investimenti in ricerca e formazione </a:t>
            </a:r>
            <a:endParaRPr lang="it-IT" sz="3600" dirty="0">
              <a:solidFill>
                <a:srgbClr val="0070C0"/>
              </a:solidFill>
            </a:endParaRPr>
          </a:p>
          <a:p>
            <a:r>
              <a:rPr lang="it-IT" sz="3600" b="1" dirty="0">
                <a:solidFill>
                  <a:srgbClr val="0070C0"/>
                </a:solidFill>
              </a:rPr>
              <a:t>Digitalizzazione e innovazione nella scuola</a:t>
            </a:r>
            <a:endParaRPr lang="it-IT" sz="3600" dirty="0">
              <a:solidFill>
                <a:srgbClr val="0070C0"/>
              </a:solidFill>
            </a:endParaRPr>
          </a:p>
          <a:p>
            <a:r>
              <a:rPr lang="it-IT" sz="3600" b="1" dirty="0">
                <a:solidFill>
                  <a:srgbClr val="0070C0"/>
                </a:solidFill>
              </a:rPr>
              <a:t>Piano per l’edilizia scolastica</a:t>
            </a:r>
            <a:endParaRPr lang="it-IT" sz="3600" dirty="0">
              <a:solidFill>
                <a:srgbClr val="0070C0"/>
              </a:solidFill>
            </a:endParaRPr>
          </a:p>
          <a:p>
            <a:r>
              <a:rPr lang="it-IT" sz="3600" b="1" dirty="0">
                <a:solidFill>
                  <a:srgbClr val="0070C0"/>
                </a:solidFill>
              </a:rPr>
              <a:t>Scuola ed inclusione sociale</a:t>
            </a:r>
            <a:endParaRPr lang="it-IT" sz="3600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36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175" y="982132"/>
            <a:ext cx="10658475" cy="1303867"/>
          </a:xfrm>
        </p:spPr>
        <p:txBody>
          <a:bodyPr>
            <a:noAutofit/>
          </a:bodyPr>
          <a:lstStyle/>
          <a:p>
            <a:br>
              <a:rPr lang="it-IT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u="sng" dirty="0">
                <a:solidFill>
                  <a:srgbClr val="C00000"/>
                </a:solidFill>
              </a:rPr>
              <a:t>SANITA’</a:t>
            </a:r>
            <a:br>
              <a:rPr lang="it-IT" sz="4800" b="1" u="sng" dirty="0">
                <a:solidFill>
                  <a:srgbClr val="C00000"/>
                </a:solidFill>
              </a:rPr>
            </a:br>
            <a:endParaRPr lang="it-IT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600" b="1" u="sng" dirty="0">
                <a:solidFill>
                  <a:srgbClr val="0070C0"/>
                </a:solidFill>
                <a:latin typeface="+mj-lt"/>
              </a:rPr>
              <a:t>Investimenti in sanità e ricerca</a:t>
            </a:r>
          </a:p>
          <a:p>
            <a:r>
              <a:rPr lang="it-IT" sz="2600" b="1" u="sng" dirty="0">
                <a:solidFill>
                  <a:srgbClr val="0070C0"/>
                </a:solidFill>
                <a:latin typeface="+mj-lt"/>
              </a:rPr>
              <a:t>Maggiore presidio territoriale</a:t>
            </a:r>
          </a:p>
          <a:p>
            <a:r>
              <a:rPr lang="it-IT" sz="2600" b="1" u="sng" dirty="0">
                <a:solidFill>
                  <a:srgbClr val="0070C0"/>
                </a:solidFill>
                <a:latin typeface="+mj-lt"/>
              </a:rPr>
              <a:t>Affidare le emergenze alla Protezione sanitaria</a:t>
            </a:r>
          </a:p>
          <a:p>
            <a:r>
              <a:rPr lang="it-IT" sz="2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Riscrivere le regole della medicina territoriale</a:t>
            </a:r>
          </a:p>
          <a:p>
            <a:r>
              <a:rPr lang="it-IT" sz="2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Creata una rete di poliambulatori sul territorio</a:t>
            </a:r>
          </a:p>
          <a:p>
            <a:r>
              <a:rPr lang="it-IT" sz="2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Ridefinire gli standard ospedalieri</a:t>
            </a:r>
          </a:p>
          <a:p>
            <a:r>
              <a:rPr lang="it-IT" sz="2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Riclassificare gli ospedali</a:t>
            </a:r>
            <a:r>
              <a:rPr lang="it-IT" sz="26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e </a:t>
            </a:r>
            <a:r>
              <a:rPr lang="it-IT" sz="2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ripristinare la gerarchia medica</a:t>
            </a:r>
          </a:p>
          <a:p>
            <a:endParaRPr lang="it-IT" sz="3600" b="1" dirty="0">
              <a:solidFill>
                <a:srgbClr val="0070C0"/>
              </a:solidFill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23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F51C7-A3D2-4B2D-AE5C-D29E9970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>
                <a:solidFill>
                  <a:srgbClr val="C00000"/>
                </a:solidFill>
              </a:rPr>
              <a:t>SANITA’</a:t>
            </a:r>
            <a:br>
              <a:rPr lang="it-IT" b="1" u="sng">
                <a:solidFill>
                  <a:srgbClr val="C00000"/>
                </a:solidFill>
              </a:rPr>
            </a:br>
            <a:endParaRPr lang="it-IT" b="1" u="sng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05D738-0F13-4B71-B497-ADC4066A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u="sng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Inserire nella tessera sanitaria le informazioni sanitarie individuali</a:t>
            </a:r>
            <a:endParaRPr lang="it-IT" sz="2800" b="1" u="sng" dirty="0">
              <a:solidFill>
                <a:srgbClr val="0070C0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it-IT" sz="2800" b="1" u="sng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</a:t>
            </a:r>
            <a:r>
              <a:rPr lang="it-IT" sz="2800" b="1" u="sng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ettere in rete i CUP provinciali e regionali</a:t>
            </a:r>
          </a:p>
          <a:p>
            <a:r>
              <a:rPr lang="it-IT" sz="2800" b="1" u="sng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Normare chiaramente la privacy sanitaria</a:t>
            </a:r>
          </a:p>
          <a:p>
            <a:r>
              <a:rPr lang="it-IT" sz="2800" b="1" u="sng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T</a:t>
            </a:r>
            <a:r>
              <a:rPr lang="it-IT" sz="2800" b="1" u="sng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rasformare le farmacie in punti di servizio sanitario</a:t>
            </a:r>
          </a:p>
          <a:p>
            <a:r>
              <a:rPr lang="it-IT" sz="2800" b="1" u="sng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Rispetto della tempistica contrattuale</a:t>
            </a:r>
            <a:endParaRPr lang="it-IT" sz="2800" b="1" u="sng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7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65150-11E9-4DA5-AB01-6D348308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solidFill>
                  <a:srgbClr val="C00000"/>
                </a:solidFill>
              </a:rPr>
              <a:t>WELFARE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802F0C-C417-4E3F-84FC-148A5CB6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709332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it-IT" sz="3100" b="1" dirty="0">
                <a:solidFill>
                  <a:srgbClr val="0070C0"/>
                </a:solidFill>
              </a:rPr>
              <a:t>Servizi di assistenza "di sollievo" per i genitori di figli disabili</a:t>
            </a:r>
          </a:p>
          <a:p>
            <a:r>
              <a:rPr lang="it-IT" sz="3100" b="1" dirty="0">
                <a:solidFill>
                  <a:srgbClr val="0070C0"/>
                </a:solidFill>
              </a:rPr>
              <a:t>Investimenti nell'assistenza all'infanzia e servizi di assistenza agli anziani e ai disabili</a:t>
            </a:r>
          </a:p>
          <a:p>
            <a:r>
              <a:rPr lang="it-IT" sz="3100" b="1" dirty="0">
                <a:solidFill>
                  <a:srgbClr val="0070C0"/>
                </a:solidFill>
              </a:rPr>
              <a:t>Adeguamento degli organici degli insegnanti di sostegno</a:t>
            </a:r>
          </a:p>
          <a:p>
            <a:pPr lvl="0"/>
            <a:r>
              <a:rPr lang="it-IT" sz="3100" b="1" dirty="0">
                <a:solidFill>
                  <a:srgbClr val="0070C0"/>
                </a:solidFill>
              </a:rPr>
              <a:t>Incentivazione di progetti e iniziative che supportino un’istruzione e una formazione inclusive;</a:t>
            </a:r>
          </a:p>
          <a:p>
            <a:pPr lvl="0"/>
            <a:r>
              <a:rPr lang="it-IT" sz="3100" b="1" dirty="0">
                <a:solidFill>
                  <a:srgbClr val="0070C0"/>
                </a:solidFill>
              </a:rPr>
              <a:t>Incentivi per l'introduzione di servizi tecnologicamente e digitalmente avanzati in risposta ai bisogni sociali.</a:t>
            </a:r>
          </a:p>
          <a:p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73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315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Organico</vt:lpstr>
      <vt:lpstr>    </vt:lpstr>
      <vt:lpstr>RILANCIO E SVILUPPO SOSTENIBILE DELL’ITALIA</vt:lpstr>
      <vt:lpstr>INVESTIMENTI </vt:lpstr>
      <vt:lpstr>LAVORO </vt:lpstr>
      <vt:lpstr>PUBBLICA AMMINISTRAZIONE </vt:lpstr>
      <vt:lpstr> ISTRUZIONE  FORMAZIONE E RICERCA </vt:lpstr>
      <vt:lpstr> SANITA’ </vt:lpstr>
      <vt:lpstr>SANITA’ </vt:lpstr>
      <vt:lpstr>WELFARE</vt:lpstr>
      <vt:lpstr>FISCO</vt:lpstr>
      <vt:lpstr> PREVIDENZA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HP</dc:creator>
  <cp:lastModifiedBy>Maria Assunta Miele</cp:lastModifiedBy>
  <cp:revision>16</cp:revision>
  <dcterms:created xsi:type="dcterms:W3CDTF">2020-06-19T11:17:27Z</dcterms:created>
  <dcterms:modified xsi:type="dcterms:W3CDTF">2020-06-24T07:36:01Z</dcterms:modified>
</cp:coreProperties>
</file>